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63CC0C-5097-42DE-B172-FD8D302D7750}"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3CC0C-5097-42DE-B172-FD8D302D7750}"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3CC0C-5097-42DE-B172-FD8D302D7750}"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3CC0C-5097-42DE-B172-FD8D302D7750}"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3CC0C-5097-42DE-B172-FD8D302D7750}" type="datetimeFigureOut">
              <a:rPr lang="en-US" smtClean="0"/>
              <a:pPr/>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63CC0C-5097-42DE-B172-FD8D302D7750}" type="datetimeFigureOut">
              <a:rPr lang="en-US" smtClean="0"/>
              <a:pPr/>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63CC0C-5097-42DE-B172-FD8D302D7750}" type="datetimeFigureOut">
              <a:rPr lang="en-US" smtClean="0"/>
              <a:pPr/>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63CC0C-5097-42DE-B172-FD8D302D7750}" type="datetimeFigureOut">
              <a:rPr lang="en-US" smtClean="0"/>
              <a:pPr/>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3CC0C-5097-42DE-B172-FD8D302D7750}" type="datetimeFigureOut">
              <a:rPr lang="en-US" smtClean="0"/>
              <a:pPr/>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3CC0C-5097-42DE-B172-FD8D302D7750}" type="datetimeFigureOut">
              <a:rPr lang="en-US" smtClean="0"/>
              <a:pPr/>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3CC0C-5097-42DE-B172-FD8D302D7750}" type="datetimeFigureOut">
              <a:rPr lang="en-US" smtClean="0"/>
              <a:pPr/>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ED3D-5F24-4CCD-979F-D0A0A445D1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63CC0C-5097-42DE-B172-FD8D302D7750}" type="datetimeFigureOut">
              <a:rPr lang="en-US" smtClean="0"/>
              <a:pPr/>
              <a:t>7/29/2021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043ED3D-5F24-4CCD-979F-D0A0A445D1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solidFill>
                  <a:srgbClr val="00B0F0"/>
                </a:solidFill>
              </a:rPr>
              <a:t>Media Convergence</a:t>
            </a:r>
            <a:endParaRPr lang="en-US" sz="6000" b="1"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Convergence</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Convergence comes from the prefix</a:t>
            </a:r>
          </a:p>
          <a:p>
            <a:pPr>
              <a:buNone/>
            </a:pPr>
            <a:r>
              <a:rPr lang="en-US" dirty="0"/>
              <a:t>	</a:t>
            </a:r>
            <a:r>
              <a:rPr lang="en-US" dirty="0" smtClean="0"/>
              <a:t>con- together</a:t>
            </a:r>
          </a:p>
          <a:p>
            <a:pPr>
              <a:buNone/>
            </a:pPr>
            <a:r>
              <a:rPr lang="en-US" dirty="0"/>
              <a:t>	</a:t>
            </a:r>
            <a:r>
              <a:rPr lang="en-US" dirty="0" smtClean="0"/>
              <a:t>verge- to turn toward</a:t>
            </a:r>
          </a:p>
          <a:p>
            <a:r>
              <a:rPr lang="en-US" dirty="0" smtClean="0"/>
              <a:t>Convergence can be used to describe things that are in the process of coming together, like the slow convergence of your opinion with those of your friends, mothers, or for the things that have already come together, like the convergence of roads.</a:t>
            </a:r>
          </a:p>
          <a:p>
            <a:r>
              <a:rPr lang="en-US" dirty="0" smtClean="0"/>
              <a:t>Convergence used to be defined as multiple media- a newspaper and a television station and a radio station and a website working together to best tell a story.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Defining media convergence</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flow of content across multiple media platforms, the cooperation between multiple media industries and the migratory </a:t>
            </a:r>
            <a:r>
              <a:rPr lang="en-US" dirty="0" err="1" smtClean="0"/>
              <a:t>behaviour</a:t>
            </a:r>
            <a:r>
              <a:rPr lang="en-US" dirty="0" smtClean="0"/>
              <a:t> of media audiences who will go almost anywhere in search of the kinds of entertainment experiences they want. Convergence is a word, that manages to describe technological , industrial, cultural, and social change(Henry Jenkings,2000).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What convergence stands for?</a:t>
            </a:r>
            <a:endParaRPr lang="en-US" b="1" dirty="0">
              <a:solidFill>
                <a:srgbClr val="FFC000"/>
              </a:solidFill>
            </a:endParaRPr>
          </a:p>
        </p:txBody>
      </p:sp>
      <p:sp>
        <p:nvSpPr>
          <p:cNvPr id="3" name="Content Placeholder 2"/>
          <p:cNvSpPr>
            <a:spLocks noGrp="1"/>
          </p:cNvSpPr>
          <p:nvPr>
            <p:ph idx="1"/>
          </p:nvPr>
        </p:nvSpPr>
        <p:spPr/>
        <p:txBody>
          <a:bodyPr>
            <a:normAutofit lnSpcReduction="10000"/>
          </a:bodyPr>
          <a:lstStyle/>
          <a:p>
            <a:r>
              <a:rPr lang="en-US" dirty="0" smtClean="0"/>
              <a:t>Convergence is increasingly prevalent in IT world. In this context, the term refers to the combination of two or more different technologies in a single device. Taking pictures with a cell phone and surfing the web on a television are two of the most common example of this trend.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Need for media convergence</a:t>
            </a:r>
            <a:endParaRPr lang="en-US" b="1" dirty="0">
              <a:solidFill>
                <a:srgbClr val="92D05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Technological rich societies have entered the digital age. Media industries are grapping with new opportunities and threats- offered by what is called “convergence”. Media people tend to get very excited about convergence because it hold so much promise. The melding together of different media, incorporating new personalized service is both impressive and overwhelming.</a:t>
            </a:r>
          </a:p>
          <a:p>
            <a:r>
              <a:rPr lang="en-US" dirty="0" smtClean="0"/>
              <a:t>According to media theorist Henry Jenkins ‘ convergence is not an end result but instead a process that change how media is consumed and produced’.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Jenkins categories convergence in to five:</a:t>
            </a:r>
          </a:p>
          <a:p>
            <a:pPr lvl="1">
              <a:buNone/>
            </a:pPr>
            <a:r>
              <a:rPr lang="en-US" dirty="0" smtClean="0"/>
              <a:t>	</a:t>
            </a:r>
            <a:r>
              <a:rPr lang="en-US" dirty="0" smtClean="0">
                <a:solidFill>
                  <a:srgbClr val="FF0000"/>
                </a:solidFill>
              </a:rPr>
              <a:t>Global Convergence</a:t>
            </a:r>
          </a:p>
          <a:p>
            <a:pPr lvl="1">
              <a:buNone/>
            </a:pPr>
            <a:r>
              <a:rPr lang="en-US" dirty="0" smtClean="0"/>
              <a:t>	</a:t>
            </a:r>
            <a:r>
              <a:rPr lang="en-US" dirty="0" smtClean="0">
                <a:solidFill>
                  <a:schemeClr val="accent6">
                    <a:lumMod val="75000"/>
                  </a:schemeClr>
                </a:solidFill>
              </a:rPr>
              <a:t>Technical Convergence</a:t>
            </a:r>
          </a:p>
          <a:p>
            <a:pPr lvl="1">
              <a:buNone/>
            </a:pPr>
            <a:r>
              <a:rPr lang="en-US" dirty="0" smtClean="0">
                <a:solidFill>
                  <a:srgbClr val="0070C0"/>
                </a:solidFill>
              </a:rPr>
              <a:t>	Economic Convergence</a:t>
            </a:r>
          </a:p>
          <a:p>
            <a:pPr lvl="1">
              <a:buNone/>
            </a:pPr>
            <a:r>
              <a:rPr lang="en-US" dirty="0" smtClean="0">
                <a:solidFill>
                  <a:srgbClr val="00B0F0"/>
                </a:solidFill>
              </a:rPr>
              <a:t>	Cultural Convergence</a:t>
            </a:r>
          </a:p>
          <a:p>
            <a:pPr lvl="1">
              <a:buNone/>
            </a:pPr>
            <a:r>
              <a:rPr lang="en-US" dirty="0" smtClean="0"/>
              <a:t>	</a:t>
            </a:r>
            <a:r>
              <a:rPr lang="en-US" dirty="0" smtClean="0">
                <a:solidFill>
                  <a:srgbClr val="00B050"/>
                </a:solidFill>
              </a:rPr>
              <a:t>Organic Convergence</a:t>
            </a:r>
          </a:p>
          <a:p>
            <a:endParaRPr lang="en-US" dirty="0"/>
          </a:p>
        </p:txBody>
      </p:sp>
      <p:sp>
        <p:nvSpPr>
          <p:cNvPr id="5" name="Title 1"/>
          <p:cNvSpPr>
            <a:spLocks noGrp="1"/>
          </p:cNvSpPr>
          <p:nvPr>
            <p:ph type="title"/>
          </p:nvPr>
        </p:nvSpPr>
        <p:spPr>
          <a:xfrm>
            <a:off x="457200" y="205979"/>
            <a:ext cx="8229600" cy="857250"/>
          </a:xfrm>
        </p:spPr>
        <p:txBody>
          <a:bodyPr/>
          <a:lstStyle/>
          <a:p>
            <a:r>
              <a:rPr lang="en-US" b="1" dirty="0" smtClean="0">
                <a:solidFill>
                  <a:srgbClr val="00B050"/>
                </a:solidFill>
              </a:rPr>
              <a:t>Media convergence Type</a:t>
            </a:r>
            <a:endParaRPr lang="en-US" b="1"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Economic convergence , when a single company has interests across many kinds of media.</a:t>
            </a:r>
          </a:p>
          <a:p>
            <a:r>
              <a:rPr lang="en-US" dirty="0" smtClean="0"/>
              <a:t>Organic convergence is multimedia , multitasking or the “natural” outcome of a diverse media world.</a:t>
            </a:r>
          </a:p>
          <a:p>
            <a:r>
              <a:rPr lang="en-US" dirty="0" smtClean="0"/>
              <a:t>Cultural convergence, when stories flow across several kinds of media platforms, and when readers or viewers can comment on alter or otherwise talk back to culture.</a:t>
            </a:r>
          </a:p>
          <a:p>
            <a:r>
              <a:rPr lang="en-US" dirty="0" smtClean="0"/>
              <a:t>Global convergence , when geographically distant culture are able to influence one-another.</a:t>
            </a:r>
          </a:p>
          <a:p>
            <a:r>
              <a:rPr lang="en-US" dirty="0" smtClean="0"/>
              <a:t>Technological convergence, in which different kinds of technologies merge. The most extreme example of technological convergence would be the as yet hypothetical “</a:t>
            </a:r>
            <a:r>
              <a:rPr lang="en-US" dirty="0" err="1" smtClean="0"/>
              <a:t>Blackbox</a:t>
            </a:r>
            <a:r>
              <a:rPr lang="en-US" dirty="0" smtClean="0"/>
              <a:t>” one machine that control every media function.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68972b83c4e4fe169c01ea79caccef3.jpg"/>
          <p:cNvPicPr>
            <a:picLocks noGrp="1" noChangeAspect="1"/>
          </p:cNvPicPr>
          <p:nvPr>
            <p:ph idx="1"/>
          </p:nvPr>
        </p:nvPicPr>
        <p:blipFill>
          <a:blip r:embed="rId2" cstate="print"/>
          <a:stretch>
            <a:fillRect/>
          </a:stretch>
        </p:blipFill>
        <p:spPr>
          <a:xfrm>
            <a:off x="6477000" y="1123950"/>
            <a:ext cx="2173831" cy="3394075"/>
          </a:xfrm>
        </p:spPr>
      </p:pic>
      <p:sp>
        <p:nvSpPr>
          <p:cNvPr id="2" name="Title 1"/>
          <p:cNvSpPr>
            <a:spLocks noGrp="1"/>
          </p:cNvSpPr>
          <p:nvPr>
            <p:ph type="title"/>
          </p:nvPr>
        </p:nvSpPr>
        <p:spPr>
          <a:xfrm>
            <a:off x="457200" y="1123951"/>
            <a:ext cx="6019800" cy="3505200"/>
          </a:xfrm>
        </p:spPr>
        <p:txBody>
          <a:bodyPr>
            <a:noAutofit/>
          </a:bodyPr>
          <a:lstStyle/>
          <a:p>
            <a:pPr algn="l"/>
            <a:r>
              <a:rPr lang="en-US" sz="2400" dirty="0" smtClean="0"/>
              <a:t>According o </a:t>
            </a:r>
            <a:r>
              <a:rPr lang="en-US" sz="2400" i="1" dirty="0" smtClean="0">
                <a:solidFill>
                  <a:srgbClr val="00B0F0"/>
                </a:solidFill>
                <a:effectLst>
                  <a:outerShdw blurRad="38100" dist="38100" dir="2700000" algn="tl">
                    <a:srgbClr val="000000">
                      <a:alpha val="43137"/>
                    </a:srgbClr>
                  </a:outerShdw>
                </a:effectLst>
              </a:rPr>
              <a:t>Graham </a:t>
            </a:r>
            <a:r>
              <a:rPr lang="en-US" sz="2400" i="1" dirty="0" err="1" smtClean="0">
                <a:solidFill>
                  <a:srgbClr val="00B0F0"/>
                </a:solidFill>
                <a:effectLst>
                  <a:outerShdw blurRad="38100" dist="38100" dir="2700000" algn="tl">
                    <a:srgbClr val="000000">
                      <a:alpha val="43137"/>
                    </a:srgbClr>
                  </a:outerShdw>
                </a:effectLst>
              </a:rPr>
              <a:t>Meikle</a:t>
            </a:r>
            <a:r>
              <a:rPr lang="en-US" sz="2400" i="1" dirty="0" smtClean="0">
                <a:solidFill>
                  <a:srgbClr val="00B0F0"/>
                </a:solidFill>
                <a:effectLst>
                  <a:outerShdw blurRad="38100" dist="38100" dir="2700000" algn="tl">
                    <a:srgbClr val="000000">
                      <a:alpha val="43137"/>
                    </a:srgbClr>
                  </a:outerShdw>
                </a:effectLst>
              </a:rPr>
              <a:t> and Sherman Young,</a:t>
            </a:r>
            <a:r>
              <a:rPr lang="en-US" sz="2400" dirty="0" smtClean="0">
                <a:solidFill>
                  <a:srgbClr val="00B0F0"/>
                </a:solidFill>
              </a:rPr>
              <a:t> </a:t>
            </a:r>
            <a:r>
              <a:rPr lang="en-US" sz="2400" dirty="0" smtClean="0"/>
              <a:t>convergence can be understood in  four dimensions:</a:t>
            </a:r>
            <a:br>
              <a:rPr lang="en-US" sz="2400" dirty="0" smtClean="0"/>
            </a:br>
            <a:r>
              <a:rPr lang="en-US" sz="2400" dirty="0" smtClean="0">
                <a:solidFill>
                  <a:srgbClr val="00B0F0"/>
                </a:solidFill>
              </a:rPr>
              <a:t>Technological</a:t>
            </a:r>
            <a:r>
              <a:rPr lang="en-US" sz="2400" dirty="0" smtClean="0"/>
              <a:t/>
            </a:r>
            <a:br>
              <a:rPr lang="en-US" sz="2400" dirty="0" smtClean="0"/>
            </a:br>
            <a:r>
              <a:rPr lang="en-US" sz="2400" dirty="0" smtClean="0">
                <a:solidFill>
                  <a:srgbClr val="7030A0"/>
                </a:solidFill>
              </a:rPr>
              <a:t>Industrial</a:t>
            </a:r>
            <a:r>
              <a:rPr lang="en-US" sz="2400" dirty="0" smtClean="0"/>
              <a:t/>
            </a:r>
            <a:br>
              <a:rPr lang="en-US" sz="2400" dirty="0" smtClean="0"/>
            </a:br>
            <a:r>
              <a:rPr lang="en-US" sz="2400" dirty="0" smtClean="0">
                <a:solidFill>
                  <a:srgbClr val="FF0000"/>
                </a:solidFill>
              </a:rPr>
              <a:t>Social</a:t>
            </a:r>
            <a:r>
              <a:rPr lang="en-US" sz="2400" dirty="0" smtClean="0"/>
              <a:t/>
            </a:r>
            <a:br>
              <a:rPr lang="en-US" sz="2400" dirty="0" smtClean="0"/>
            </a:br>
            <a:r>
              <a:rPr lang="en-US" sz="2400" dirty="0" smtClean="0">
                <a:solidFill>
                  <a:srgbClr val="00B050"/>
                </a:solidFill>
              </a:rPr>
              <a:t>Textual</a:t>
            </a:r>
            <a:endParaRPr lang="en-US" sz="2400"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Technological- the combination of computing, communication and content across networked digital media platforms.</a:t>
            </a:r>
          </a:p>
          <a:p>
            <a:r>
              <a:rPr lang="en-US" dirty="0" smtClean="0"/>
              <a:t>Industrial- the engagement of established media institution in the digital media space and the rise of digitally based companies such as </a:t>
            </a:r>
            <a:r>
              <a:rPr lang="en-US" dirty="0"/>
              <a:t>G</a:t>
            </a:r>
            <a:r>
              <a:rPr lang="en-US" dirty="0" smtClean="0"/>
              <a:t>oogle, Apple, Microsoft and others as a significant media content providers.</a:t>
            </a:r>
          </a:p>
          <a:p>
            <a:r>
              <a:rPr lang="en-US" dirty="0" smtClean="0"/>
              <a:t>Social- the rise of social network media such as </a:t>
            </a:r>
            <a:r>
              <a:rPr lang="en-US" dirty="0" err="1"/>
              <a:t>F</a:t>
            </a:r>
            <a:r>
              <a:rPr lang="en-US" dirty="0" err="1" smtClean="0"/>
              <a:t>acebook</a:t>
            </a:r>
            <a:r>
              <a:rPr lang="en-US" dirty="0" smtClean="0"/>
              <a:t>, twitter and </a:t>
            </a:r>
            <a:r>
              <a:rPr lang="en-US" dirty="0" err="1"/>
              <a:t>Y</a:t>
            </a:r>
            <a:r>
              <a:rPr lang="en-US" dirty="0" err="1" smtClean="0"/>
              <a:t>outube</a:t>
            </a:r>
            <a:r>
              <a:rPr lang="en-US" dirty="0" smtClean="0"/>
              <a:t> and the growth of user created content</a:t>
            </a:r>
          </a:p>
          <a:p>
            <a:r>
              <a:rPr lang="en-US" dirty="0" smtClean="0"/>
              <a:t>Textual- the reuse and remixing of media in to what has been termed as a ‘ trans-media’ model where stories and media content (sound, image, text) are dispersed across multiple media platforms.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469</Words>
  <Application>Microsoft Office PowerPoint</Application>
  <PresentationFormat>On-screen Show (16:9)</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Media Convergence</vt:lpstr>
      <vt:lpstr>Convergence</vt:lpstr>
      <vt:lpstr>Defining media convergence</vt:lpstr>
      <vt:lpstr>What convergence stands for?</vt:lpstr>
      <vt:lpstr>Need for media convergence</vt:lpstr>
      <vt:lpstr>Media convergence Type</vt:lpstr>
      <vt:lpstr>Slide 7</vt:lpstr>
      <vt:lpstr>According o Graham Meikle and Sherman Young, convergence can be understood in  four dimensions: Technological Industrial Social Textual</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Convergence</dc:title>
  <dc:creator>Lenovo</dc:creator>
  <cp:lastModifiedBy>Lenovo</cp:lastModifiedBy>
  <cp:revision>10</cp:revision>
  <dcterms:created xsi:type="dcterms:W3CDTF">2021-07-29T08:34:40Z</dcterms:created>
  <dcterms:modified xsi:type="dcterms:W3CDTF">2021-07-29T09:35:50Z</dcterms:modified>
</cp:coreProperties>
</file>